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3" r:id="rId6"/>
    <p:sldId id="265" r:id="rId7"/>
    <p:sldId id="262" r:id="rId8"/>
    <p:sldId id="267" r:id="rId9"/>
    <p:sldId id="264" r:id="rId10"/>
    <p:sldId id="269" r:id="rId11"/>
    <p:sldId id="268" r:id="rId12"/>
    <p:sldId id="270" r:id="rId13"/>
  </p:sldIdLst>
  <p:sldSz cx="18288000" cy="10287000"/>
  <p:notesSz cx="6858000" cy="9144000"/>
  <p:embeddedFontLst>
    <p:embeddedFont>
      <p:font typeface="Calibri" pitchFamily="34" charset="0"/>
      <p:regular r:id="rId14"/>
      <p:bold r:id="rId15"/>
      <p:italic r:id="rId16"/>
      <p:boldItalic r:id="rId17"/>
    </p:embeddedFont>
    <p:embeddedFont>
      <p:font typeface="Anton" charset="0"/>
      <p:regular r:id="rId18"/>
    </p:embeddedFont>
    <p:embeddedFont>
      <p:font typeface="Muli Light" charset="0"/>
      <p:regular r:id="rId19"/>
    </p:embeddedFont>
    <p:embeddedFont>
      <p:font typeface="Muli Bold" charset="0"/>
      <p:regular r:id="rId20"/>
    </p:embeddedFont>
    <p:embeddedFont>
      <p:font typeface="Muli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 autoAdjust="0"/>
    <p:restoredTop sz="94622" autoAdjust="0"/>
  </p:normalViewPr>
  <p:slideViewPr>
    <p:cSldViewPr>
      <p:cViewPr>
        <p:scale>
          <a:sx n="40" d="100"/>
          <a:sy n="40" d="100"/>
        </p:scale>
        <p:origin x="-856" y="-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749689" y="0"/>
            <a:ext cx="10788622" cy="10287000"/>
            <a:chOff x="0" y="0"/>
            <a:chExt cx="2841448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41448" cy="2709333"/>
            </a:xfrm>
            <a:custGeom>
              <a:avLst/>
              <a:gdLst/>
              <a:ahLst/>
              <a:cxnLst/>
              <a:rect l="l" t="t" r="r" b="b"/>
              <a:pathLst>
                <a:path w="2841448" h="2709333">
                  <a:moveTo>
                    <a:pt x="0" y="0"/>
                  </a:moveTo>
                  <a:lnTo>
                    <a:pt x="2841448" y="0"/>
                  </a:lnTo>
                  <a:lnTo>
                    <a:pt x="2841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841448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060155" y="3344870"/>
            <a:ext cx="10167690" cy="4632037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ctr">
              <a:lnSpc>
                <a:spcPts val="14999"/>
              </a:lnSpc>
            </a:pPr>
            <a:r>
              <a:rPr lang="en-US" sz="6000" spc="749" dirty="0" smtClean="0">
                <a:solidFill>
                  <a:srgbClr val="FFFBF7"/>
                </a:solidFill>
                <a:latin typeface="Anton"/>
                <a:ea typeface="Anton"/>
                <a:cs typeface="Anton"/>
                <a:sym typeface="Anton"/>
              </a:rPr>
              <a:t>Presentation On </a:t>
            </a:r>
          </a:p>
          <a:p>
            <a:pPr algn="ctr"/>
            <a:r>
              <a:rPr lang="en-US" sz="4400" dirty="0" smtClean="0">
                <a:solidFill>
                  <a:schemeClr val="bg1"/>
                </a:solidFill>
              </a:rPr>
              <a:t>AutoRad-Lung: A Radiomic-Guided Prompting Autoregressive Vision-</a:t>
            </a:r>
          </a:p>
          <a:p>
            <a:pPr algn="ctr"/>
            <a:r>
              <a:rPr lang="en-US" sz="4400" dirty="0" smtClean="0">
                <a:solidFill>
                  <a:schemeClr val="bg1"/>
                </a:solidFill>
              </a:rPr>
              <a:t>Language Model for Lung Nodule </a:t>
            </a:r>
          </a:p>
          <a:p>
            <a:pPr algn="ctr"/>
            <a:r>
              <a:rPr lang="en-US" sz="4400" dirty="0" smtClean="0">
                <a:solidFill>
                  <a:schemeClr val="bg1"/>
                </a:solidFill>
              </a:rPr>
              <a:t>Malignancy Prediction</a:t>
            </a:r>
            <a:endParaRPr lang="en-US" sz="4400" spc="749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283182" y="1089025"/>
            <a:ext cx="11721636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 dirty="0" smtClean="0">
                <a:solidFill>
                  <a:srgbClr val="FFFBF7"/>
                </a:solidFill>
                <a:latin typeface="Muli Light"/>
                <a:ea typeface="Muli Light"/>
                <a:cs typeface="Muli Light"/>
                <a:sym typeface="Muli Light"/>
              </a:rPr>
              <a:t>Southeast University</a:t>
            </a:r>
            <a:endParaRPr lang="en-US" sz="3000" dirty="0">
              <a:solidFill>
                <a:srgbClr val="FFFBF7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283182" y="8858250"/>
            <a:ext cx="11721636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 dirty="0">
                <a:solidFill>
                  <a:srgbClr val="FFFBF7"/>
                </a:solidFill>
                <a:latin typeface="Muli Light"/>
                <a:ea typeface="Muli Light"/>
                <a:cs typeface="Muli Light"/>
                <a:sym typeface="Muli Light"/>
              </a:rPr>
              <a:t>Presented </a:t>
            </a:r>
            <a:r>
              <a:rPr lang="en-US" sz="3000" dirty="0" smtClean="0">
                <a:solidFill>
                  <a:srgbClr val="FFFBF7"/>
                </a:solidFill>
                <a:latin typeface="Muli Light"/>
                <a:ea typeface="Muli Light"/>
                <a:cs typeface="Muli Light"/>
                <a:sym typeface="Muli Light"/>
              </a:rPr>
              <a:t>by </a:t>
            </a:r>
            <a:r>
              <a:rPr lang="en-US" sz="3000" dirty="0" err="1" smtClean="0">
                <a:solidFill>
                  <a:srgbClr val="FFFBF7"/>
                </a:solidFill>
                <a:latin typeface="Muli Light"/>
                <a:ea typeface="Muli Light"/>
                <a:cs typeface="Muli Light"/>
                <a:sym typeface="Muli Light"/>
              </a:rPr>
              <a:t>Farhana</a:t>
            </a:r>
            <a:r>
              <a:rPr lang="en-US" sz="3000" dirty="0" smtClean="0">
                <a:solidFill>
                  <a:srgbClr val="FFFBF7"/>
                </a:solidFill>
                <a:latin typeface="Muli Light"/>
                <a:ea typeface="Muli Light"/>
                <a:cs typeface="Muli Light"/>
                <a:sym typeface="Muli Light"/>
              </a:rPr>
              <a:t> </a:t>
            </a:r>
            <a:r>
              <a:rPr lang="en-US" sz="3000" dirty="0" err="1" smtClean="0">
                <a:solidFill>
                  <a:srgbClr val="FFFBF7"/>
                </a:solidFill>
                <a:latin typeface="Muli Light"/>
                <a:ea typeface="Muli Light"/>
                <a:cs typeface="Muli Light"/>
                <a:sym typeface="Muli Light"/>
              </a:rPr>
              <a:t>Jannath</a:t>
            </a:r>
            <a:r>
              <a:rPr lang="en-US" sz="3000" dirty="0" smtClean="0">
                <a:solidFill>
                  <a:srgbClr val="FFFBF7"/>
                </a:solidFill>
                <a:latin typeface="Muli Light"/>
                <a:ea typeface="Muli Light"/>
                <a:cs typeface="Muli Light"/>
                <a:sym typeface="Muli Light"/>
              </a:rPr>
              <a:t> </a:t>
            </a:r>
            <a:r>
              <a:rPr lang="en-US" sz="3000" dirty="0" err="1" smtClean="0">
                <a:solidFill>
                  <a:srgbClr val="FFFBF7"/>
                </a:solidFill>
                <a:latin typeface="Muli Light"/>
                <a:ea typeface="Muli Light"/>
                <a:cs typeface="Muli Light"/>
                <a:sym typeface="Muli Light"/>
              </a:rPr>
              <a:t>Oishi</a:t>
            </a:r>
            <a:r>
              <a:rPr lang="en-US" sz="3000" dirty="0" smtClean="0">
                <a:solidFill>
                  <a:srgbClr val="FFFBF7"/>
                </a:solidFill>
                <a:latin typeface="Muli Light"/>
                <a:ea typeface="Muli Light"/>
                <a:cs typeface="Muli Light"/>
                <a:sym typeface="Muli Light"/>
              </a:rPr>
              <a:t> &amp; </a:t>
            </a:r>
            <a:r>
              <a:rPr lang="en-US" sz="3000" dirty="0" err="1" smtClean="0">
                <a:solidFill>
                  <a:srgbClr val="FFFBF7"/>
                </a:solidFill>
                <a:latin typeface="Muli Light"/>
                <a:ea typeface="Muli Light"/>
                <a:cs typeface="Muli Light"/>
                <a:sym typeface="Muli Light"/>
              </a:rPr>
              <a:t>Fahim</a:t>
            </a:r>
            <a:endParaRPr lang="en-US" sz="3000" dirty="0">
              <a:solidFill>
                <a:srgbClr val="FFFBF7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295825" y="2903369"/>
            <a:ext cx="11696350" cy="1118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60"/>
              </a:lnSpc>
            </a:pPr>
            <a:r>
              <a:rPr lang="en-US" sz="7200" b="1" dirty="0" smtClean="0">
                <a:solidFill>
                  <a:schemeClr val="tx2"/>
                </a:solidFill>
              </a:rPr>
              <a:t>Results</a:t>
            </a:r>
            <a:endParaRPr lang="en-US" sz="7200" b="1" spc="453" dirty="0">
              <a:solidFill>
                <a:schemeClr val="tx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315522" y="4869031"/>
            <a:ext cx="11333678" cy="40780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3">
              <a:buFont typeface="Arial" pitchFamily="34" charset="0"/>
              <a:buChar char="•"/>
            </a:pPr>
            <a:r>
              <a:rPr lang="en-US" sz="4000" b="1" dirty="0" smtClean="0"/>
              <a:t>Accuracy improvement: +6% </a:t>
            </a:r>
            <a:r>
              <a:rPr lang="en-US" sz="4000" b="1" dirty="0" err="1" smtClean="0"/>
              <a:t>vs</a:t>
            </a:r>
            <a:r>
              <a:rPr lang="en-US" sz="4000" b="1" dirty="0" smtClean="0"/>
              <a:t> baselines.</a:t>
            </a:r>
          </a:p>
          <a:p>
            <a:pPr lvl="3">
              <a:buFont typeface="Arial" pitchFamily="34" charset="0"/>
              <a:buChar char="•"/>
            </a:pPr>
            <a:r>
              <a:rPr lang="en-US" sz="4000" b="1" dirty="0" smtClean="0"/>
              <a:t>Recall &amp; F1 gains: +16% recall, +24% F1 (for “unsure” class).</a:t>
            </a:r>
          </a:p>
          <a:p>
            <a:pPr lvl="3">
              <a:buFont typeface="Arial" pitchFamily="34" charset="0"/>
              <a:buChar char="•"/>
            </a:pPr>
            <a:r>
              <a:rPr lang="en-US" sz="4000" b="1" dirty="0" smtClean="0"/>
              <a:t>ROC curves &amp; F1 </a:t>
            </a:r>
            <a:r>
              <a:rPr lang="en-US" sz="4000" b="1" dirty="0" err="1" smtClean="0"/>
              <a:t>heatmaps</a:t>
            </a:r>
            <a:r>
              <a:rPr lang="en-US" sz="4000" b="1" dirty="0" smtClean="0"/>
              <a:t> → strong generalization.</a:t>
            </a:r>
          </a:p>
          <a:p>
            <a:pPr lvl="3">
              <a:buFont typeface="Arial" pitchFamily="34" charset="0"/>
              <a:buChar char="•"/>
            </a:pPr>
            <a:r>
              <a:rPr lang="en-US" sz="4000" b="1" dirty="0" smtClean="0"/>
              <a:t>Best performance with ~50 context tokens.</a:t>
            </a:r>
          </a:p>
          <a:p>
            <a:pPr algn="l">
              <a:lnSpc>
                <a:spcPts val="3000"/>
              </a:lnSpc>
            </a:pPr>
            <a:endParaRPr lang="en-US" sz="3000" dirty="0">
              <a:solidFill>
                <a:srgbClr val="000000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17259300" y="9258300"/>
            <a:ext cx="1028700" cy="1028700"/>
            <a:chOff x="0" y="0"/>
            <a:chExt cx="270933" cy="2709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0" y="0"/>
            <a:ext cx="1028700" cy="1028700"/>
            <a:chOff x="0" y="0"/>
            <a:chExt cx="270933" cy="27093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7349421" y="9575800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13</a:t>
            </a:r>
          </a:p>
        </p:txBody>
      </p:sp>
    </p:spTree>
  </p:cSld>
  <p:clrMapOvr>
    <a:masterClrMapping/>
  </p:clrMapOvr>
  <p:transition>
    <p:wheel spokes="8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0740892" y="2520315"/>
            <a:ext cx="2651460" cy="5246370"/>
            <a:chOff x="0" y="0"/>
            <a:chExt cx="2620010" cy="5184140"/>
          </a:xfrm>
        </p:grpSpPr>
        <p:sp>
          <p:nvSpPr>
            <p:cNvPr id="3" name="Freeform 3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142624" r="-142624"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1729837" y="4617904"/>
            <a:ext cx="8496705" cy="4324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b="1" dirty="0" err="1" smtClean="0"/>
              <a:t>AutoRad</a:t>
            </a:r>
            <a:r>
              <a:rPr lang="en-US" sz="3200" b="1" dirty="0" smtClean="0"/>
              <a:t>-Lung improves lung nodule malignancy prediction.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b="1" dirty="0" smtClean="0"/>
              <a:t>Key strengths: Pixel-level details + </a:t>
            </a:r>
            <a:r>
              <a:rPr lang="en-US" sz="3200" b="1" dirty="0" err="1" smtClean="0"/>
              <a:t>Radiomic</a:t>
            </a:r>
            <a:r>
              <a:rPr lang="en-US" sz="3200" b="1" dirty="0" smtClean="0"/>
              <a:t> prompts + autoregressive VLM.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b="1" dirty="0" smtClean="0"/>
              <a:t>Especially effective in uncertain/ambiguous cases.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b="1" dirty="0" smtClean="0"/>
              <a:t>Future: Extend to broader medical imaging applications.</a:t>
            </a:r>
          </a:p>
          <a:p>
            <a:pPr algn="l">
              <a:lnSpc>
                <a:spcPts val="3000"/>
              </a:lnSpc>
            </a:pPr>
            <a:endParaRPr lang="en-US" sz="3000" dirty="0">
              <a:solidFill>
                <a:srgbClr val="000000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729837" y="3151321"/>
            <a:ext cx="8496705" cy="1201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60"/>
              </a:lnSpc>
            </a:pPr>
            <a:r>
              <a:rPr lang="en-US" sz="9060" spc="453">
                <a:solidFill>
                  <a:srgbClr val="09418C"/>
                </a:solidFill>
                <a:latin typeface="Anton"/>
                <a:ea typeface="Anton"/>
                <a:cs typeface="Anton"/>
                <a:sym typeface="Anton"/>
              </a:rPr>
              <a:t>CONCLUSION</a:t>
            </a:r>
          </a:p>
        </p:txBody>
      </p: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13906702" y="2520315"/>
            <a:ext cx="2651460" cy="5246370"/>
            <a:chOff x="0" y="0"/>
            <a:chExt cx="2620010" cy="5184140"/>
          </a:xfrm>
        </p:grpSpPr>
        <p:sp>
          <p:nvSpPr>
            <p:cNvPr id="15" name="Freeform 15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 cstate="print"/>
              <a:stretch>
                <a:fillRect l="-112324" r="-112324"/>
              </a:stretch>
            </a:blipFill>
          </p:spPr>
        </p:sp>
        <p:sp>
          <p:nvSpPr>
            <p:cNvPr id="17" name="Freeform 17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17259300" y="9258300"/>
            <a:ext cx="1028700" cy="1028700"/>
            <a:chOff x="0" y="0"/>
            <a:chExt cx="270933" cy="27093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0" y="0"/>
            <a:ext cx="1028700" cy="1028700"/>
            <a:chOff x="0" y="0"/>
            <a:chExt cx="270933" cy="270933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17349421" y="9575800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12</a:t>
            </a:r>
          </a:p>
        </p:txBody>
      </p:sp>
    </p:spTree>
  </p:cSld>
  <p:clrMapOvr>
    <a:masterClrMapping/>
  </p:clrMapOvr>
  <p:transition>
    <p:strips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777" b="-177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749689" y="0"/>
            <a:ext cx="10788622" cy="10287000"/>
            <a:chOff x="0" y="0"/>
            <a:chExt cx="2841448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41448" cy="2709333"/>
            </a:xfrm>
            <a:custGeom>
              <a:avLst/>
              <a:gdLst/>
              <a:ahLst/>
              <a:cxnLst/>
              <a:rect l="l" t="t" r="r" b="b"/>
              <a:pathLst>
                <a:path w="2841448" h="2709333">
                  <a:moveTo>
                    <a:pt x="0" y="0"/>
                  </a:moveTo>
                  <a:lnTo>
                    <a:pt x="2841448" y="0"/>
                  </a:lnTo>
                  <a:lnTo>
                    <a:pt x="2841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841448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060155" y="3344870"/>
            <a:ext cx="10167690" cy="3886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999"/>
              </a:lnSpc>
            </a:pPr>
            <a:r>
              <a:rPr lang="en-US" sz="14999" spc="749">
                <a:solidFill>
                  <a:srgbClr val="FFFBF7"/>
                </a:solidFill>
                <a:latin typeface="Anton"/>
                <a:ea typeface="Anton"/>
                <a:cs typeface="Anton"/>
                <a:sym typeface="Anton"/>
              </a:rPr>
              <a:t>THANK</a:t>
            </a:r>
          </a:p>
          <a:p>
            <a:pPr algn="ctr">
              <a:lnSpc>
                <a:spcPts val="14999"/>
              </a:lnSpc>
            </a:pPr>
            <a:r>
              <a:rPr lang="en-US" sz="14999" spc="749">
                <a:solidFill>
                  <a:srgbClr val="FFFBF7"/>
                </a:solidFill>
                <a:latin typeface="Anton"/>
                <a:ea typeface="Anton"/>
                <a:cs typeface="Anton"/>
                <a:sym typeface="Anton"/>
              </a:rPr>
              <a:t>YOU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283182" y="7013298"/>
            <a:ext cx="11721636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 dirty="0">
                <a:solidFill>
                  <a:srgbClr val="FFFBF7"/>
                </a:solidFill>
                <a:latin typeface="Muli Light"/>
                <a:ea typeface="Muli Light"/>
                <a:cs typeface="Muli Light"/>
                <a:sym typeface="Muli Light"/>
              </a:rPr>
              <a:t>Presented </a:t>
            </a:r>
            <a:r>
              <a:rPr lang="en-US" sz="3000" dirty="0" err="1" smtClean="0">
                <a:solidFill>
                  <a:srgbClr val="FFFBF7"/>
                </a:solidFill>
                <a:latin typeface="Muli Light"/>
                <a:ea typeface="Muli Light"/>
                <a:cs typeface="Muli Light"/>
                <a:sym typeface="Muli Light"/>
              </a:rPr>
              <a:t>Farhana</a:t>
            </a:r>
            <a:r>
              <a:rPr lang="en-US" sz="3000" dirty="0" smtClean="0">
                <a:solidFill>
                  <a:srgbClr val="FFFBF7"/>
                </a:solidFill>
                <a:latin typeface="Muli Light"/>
                <a:ea typeface="Muli Light"/>
                <a:cs typeface="Muli Light"/>
                <a:sym typeface="Muli Light"/>
              </a:rPr>
              <a:t> </a:t>
            </a:r>
            <a:r>
              <a:rPr lang="en-US" sz="3000" dirty="0" err="1" smtClean="0">
                <a:solidFill>
                  <a:srgbClr val="FFFBF7"/>
                </a:solidFill>
                <a:latin typeface="Muli Light"/>
                <a:ea typeface="Muli Light"/>
                <a:cs typeface="Muli Light"/>
                <a:sym typeface="Muli Light"/>
              </a:rPr>
              <a:t>Jannath</a:t>
            </a:r>
            <a:r>
              <a:rPr lang="en-US" sz="3000" dirty="0" smtClean="0">
                <a:solidFill>
                  <a:srgbClr val="FFFBF7"/>
                </a:solidFill>
                <a:latin typeface="Muli Light"/>
                <a:ea typeface="Muli Light"/>
                <a:cs typeface="Muli Light"/>
                <a:sym typeface="Muli Light"/>
              </a:rPr>
              <a:t> </a:t>
            </a:r>
            <a:r>
              <a:rPr lang="en-US" sz="3000" dirty="0" err="1" smtClean="0">
                <a:solidFill>
                  <a:srgbClr val="FFFBF7"/>
                </a:solidFill>
                <a:latin typeface="Muli Light"/>
                <a:ea typeface="Muli Light"/>
                <a:cs typeface="Muli Light"/>
                <a:sym typeface="Muli Light"/>
              </a:rPr>
              <a:t>Oishi</a:t>
            </a:r>
            <a:r>
              <a:rPr lang="en-US" sz="3000" dirty="0" smtClean="0">
                <a:solidFill>
                  <a:srgbClr val="FFFBF7"/>
                </a:solidFill>
                <a:latin typeface="Muli Light"/>
                <a:ea typeface="Muli Light"/>
                <a:cs typeface="Muli Light"/>
                <a:sym typeface="Muli Light"/>
              </a:rPr>
              <a:t> &amp; </a:t>
            </a:r>
            <a:r>
              <a:rPr lang="en-US" sz="3000" dirty="0" err="1" smtClean="0">
                <a:solidFill>
                  <a:srgbClr val="FFFBF7"/>
                </a:solidFill>
                <a:latin typeface="Muli Light"/>
                <a:ea typeface="Muli Light"/>
                <a:cs typeface="Muli Light"/>
                <a:sym typeface="Muli Light"/>
              </a:rPr>
              <a:t>Fahim</a:t>
            </a:r>
            <a:endParaRPr lang="en-US" sz="3000" dirty="0">
              <a:solidFill>
                <a:srgbClr val="FFFBF7"/>
              </a:solidFill>
              <a:latin typeface="Muli Light"/>
              <a:ea typeface="Muli Light"/>
              <a:cs typeface="Muli Light"/>
              <a:sym typeface="Muli Light"/>
            </a:endParaRPr>
          </a:p>
          <a:p>
            <a:pPr algn="ctr">
              <a:lnSpc>
                <a:spcPts val="3000"/>
              </a:lnSpc>
            </a:pPr>
            <a:r>
              <a:rPr lang="en-US" sz="3000" dirty="0" smtClean="0">
                <a:solidFill>
                  <a:srgbClr val="FFFBF7"/>
                </a:solidFill>
                <a:latin typeface="Muli Light"/>
                <a:ea typeface="Muli Light"/>
                <a:cs typeface="Muli Light"/>
                <a:sym typeface="Muli Light"/>
              </a:rPr>
              <a:t>Southeast </a:t>
            </a:r>
            <a:r>
              <a:rPr lang="en-US" sz="3000" dirty="0" smtClean="0">
                <a:solidFill>
                  <a:srgbClr val="FFFBF7"/>
                </a:solidFill>
                <a:latin typeface="Muli Light"/>
                <a:ea typeface="Muli Light"/>
                <a:cs typeface="Muli Light"/>
                <a:sym typeface="Muli Light"/>
              </a:rPr>
              <a:t> </a:t>
            </a:r>
            <a:r>
              <a:rPr lang="en-US" sz="3000" dirty="0">
                <a:solidFill>
                  <a:srgbClr val="FFFBF7"/>
                </a:solidFill>
                <a:latin typeface="Muli Light"/>
                <a:ea typeface="Muli Light"/>
                <a:cs typeface="Muli Light"/>
                <a:sym typeface="Muli Light"/>
              </a:rPr>
              <a:t>University</a:t>
            </a:r>
          </a:p>
        </p:txBody>
      </p:sp>
    </p:spTree>
  </p:cSld>
  <p:clrMapOvr>
    <a:masterClrMapping/>
  </p:clrMapOvr>
  <p:transition>
    <p:blinds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289907"/>
            <a:ext cx="9832466" cy="3360643"/>
            <a:chOff x="0" y="0"/>
            <a:chExt cx="2589621" cy="8851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89621" cy="885108"/>
            </a:xfrm>
            <a:custGeom>
              <a:avLst/>
              <a:gdLst/>
              <a:ahLst/>
              <a:cxnLst/>
              <a:rect l="l" t="t" r="r" b="b"/>
              <a:pathLst>
                <a:path w="2589621" h="885108">
                  <a:moveTo>
                    <a:pt x="0" y="0"/>
                  </a:moveTo>
                  <a:lnTo>
                    <a:pt x="2589621" y="0"/>
                  </a:lnTo>
                  <a:lnTo>
                    <a:pt x="2589621" y="885108"/>
                  </a:lnTo>
                  <a:lnTo>
                    <a:pt x="0" y="885108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589621" cy="9232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832466" y="4289907"/>
            <a:ext cx="4227767" cy="3360643"/>
            <a:chOff x="0" y="0"/>
            <a:chExt cx="5637023" cy="4480857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 cstate="print"/>
            <a:srcRect l="14618" r="14618"/>
            <a:stretch>
              <a:fillRect/>
            </a:stretch>
          </p:blipFill>
          <p:spPr>
            <a:xfrm>
              <a:off x="0" y="0"/>
              <a:ext cx="5637023" cy="4480857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1736665" y="2807901"/>
            <a:ext cx="8496705" cy="1201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60"/>
              </a:lnSpc>
            </a:pPr>
            <a:r>
              <a:rPr lang="en-US" sz="9060" spc="453">
                <a:solidFill>
                  <a:srgbClr val="09418C"/>
                </a:solidFill>
                <a:latin typeface="Anton"/>
                <a:ea typeface="Anton"/>
                <a:cs typeface="Anton"/>
                <a:sym typeface="Anton"/>
              </a:rPr>
              <a:t>ABSTRACT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85800" y="4762500"/>
            <a:ext cx="9448799" cy="25391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800" b="1" dirty="0" smtClean="0"/>
              <a:t>Title:</a:t>
            </a:r>
            <a:r>
              <a:rPr lang="en-US" sz="2800" dirty="0" smtClean="0"/>
              <a:t> AutoRad-Lung: A Radiomic-Guided Prompting Autoregressive Vision-Language Model</a:t>
            </a:r>
          </a:p>
          <a:p>
            <a:r>
              <a:rPr lang="en-US" sz="2800" b="1" dirty="0" smtClean="0"/>
              <a:t>Subtitle:</a:t>
            </a:r>
            <a:r>
              <a:rPr lang="en-US" sz="2800" dirty="0" smtClean="0"/>
              <a:t> For Lung Nodule Malignancy Prediction</a:t>
            </a:r>
          </a:p>
          <a:p>
            <a:r>
              <a:rPr lang="en-US" sz="2800" dirty="0" smtClean="0"/>
              <a:t>Authors: </a:t>
            </a:r>
            <a:r>
              <a:rPr lang="en-US" sz="2800" dirty="0" err="1" smtClean="0"/>
              <a:t>Sadaf</a:t>
            </a:r>
            <a:r>
              <a:rPr lang="en-US" sz="2800" dirty="0" smtClean="0"/>
              <a:t> </a:t>
            </a:r>
            <a:r>
              <a:rPr lang="en-US" sz="2800" dirty="0" err="1" smtClean="0"/>
              <a:t>Khademi</a:t>
            </a:r>
            <a:r>
              <a:rPr lang="en-US" sz="2800" dirty="0" smtClean="0"/>
              <a:t>, </a:t>
            </a:r>
            <a:r>
              <a:rPr lang="en-US" sz="2800" dirty="0" err="1" smtClean="0"/>
              <a:t>Mehran</a:t>
            </a:r>
            <a:r>
              <a:rPr lang="en-US" sz="2800" dirty="0" smtClean="0"/>
              <a:t> </a:t>
            </a:r>
            <a:r>
              <a:rPr lang="en-US" sz="2800" dirty="0" err="1" smtClean="0"/>
              <a:t>Shabanpour</a:t>
            </a:r>
            <a:r>
              <a:rPr lang="en-US" sz="2800" dirty="0" smtClean="0"/>
              <a:t>, Reza </a:t>
            </a:r>
            <a:r>
              <a:rPr lang="en-US" sz="2800" dirty="0" err="1" smtClean="0"/>
              <a:t>Taleei</a:t>
            </a:r>
            <a:r>
              <a:rPr lang="en-US" sz="2800" dirty="0" smtClean="0"/>
              <a:t>, Anastasia </a:t>
            </a:r>
            <a:r>
              <a:rPr lang="en-US" sz="2800" dirty="0" err="1" smtClean="0"/>
              <a:t>Oikonomou</a:t>
            </a:r>
            <a:r>
              <a:rPr lang="en-US" sz="2800" dirty="0" smtClean="0"/>
              <a:t>, </a:t>
            </a:r>
            <a:r>
              <a:rPr lang="en-US" sz="2800" dirty="0" err="1" smtClean="0"/>
              <a:t>Arash</a:t>
            </a:r>
            <a:r>
              <a:rPr lang="en-US" sz="2800" dirty="0" smtClean="0"/>
              <a:t> </a:t>
            </a:r>
            <a:r>
              <a:rPr lang="en-US" sz="2800" dirty="0" err="1" smtClean="0"/>
              <a:t>Mohammadi</a:t>
            </a:r>
            <a:endParaRPr lang="en-US" sz="2800" dirty="0" smtClean="0"/>
          </a:p>
          <a:p>
            <a:pPr algn="l">
              <a:lnSpc>
                <a:spcPts val="3000"/>
              </a:lnSpc>
            </a:pPr>
            <a:endParaRPr lang="en-US" sz="3000" dirty="0">
              <a:solidFill>
                <a:srgbClr val="FFFBF7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14060233" y="4289907"/>
            <a:ext cx="4227767" cy="3360643"/>
            <a:chOff x="0" y="0"/>
            <a:chExt cx="5637023" cy="4480857"/>
          </a:xfrm>
        </p:grpSpPr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 cstate="print"/>
            <a:srcRect l="13360" r="13360"/>
            <a:stretch>
              <a:fillRect/>
            </a:stretch>
          </p:blipFill>
          <p:spPr>
            <a:xfrm>
              <a:off x="0" y="0"/>
              <a:ext cx="5637023" cy="4480857"/>
            </a:xfrm>
            <a:prstGeom prst="rect">
              <a:avLst/>
            </a:prstGeom>
          </p:spPr>
        </p:pic>
      </p:grpSp>
      <p:grpSp>
        <p:nvGrpSpPr>
          <p:cNvPr id="11" name="Group 11"/>
          <p:cNvGrpSpPr/>
          <p:nvPr/>
        </p:nvGrpSpPr>
        <p:grpSpPr>
          <a:xfrm>
            <a:off x="17259300" y="9258300"/>
            <a:ext cx="1028700" cy="1028700"/>
            <a:chOff x="0" y="0"/>
            <a:chExt cx="270933" cy="27093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0" y="0"/>
            <a:ext cx="1028700" cy="1028700"/>
            <a:chOff x="0" y="0"/>
            <a:chExt cx="270933" cy="27093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7349421" y="9575800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01</a:t>
            </a:r>
          </a:p>
        </p:txBody>
      </p:sp>
    </p:spTree>
  </p:cSld>
  <p:clrMapOvr>
    <a:masterClrMapping/>
  </p:clrMapOvr>
  <p:transition>
    <p:dissolv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895648" y="2671829"/>
            <a:ext cx="8496705" cy="1201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60"/>
              </a:lnSpc>
            </a:pPr>
            <a:r>
              <a:rPr lang="en-US" sz="9060" spc="453">
                <a:solidFill>
                  <a:srgbClr val="09418C"/>
                </a:solidFill>
                <a:latin typeface="Anton"/>
                <a:ea typeface="Anton"/>
                <a:cs typeface="Anton"/>
                <a:sym typeface="Anton"/>
              </a:rPr>
              <a:t>OVERVIEW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7129709" y="4149753"/>
            <a:ext cx="1028700" cy="3360643"/>
            <a:chOff x="0" y="0"/>
            <a:chExt cx="270933" cy="8851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70933" cy="885108"/>
            </a:xfrm>
            <a:custGeom>
              <a:avLst/>
              <a:gdLst/>
              <a:ahLst/>
              <a:cxnLst/>
              <a:rect l="l" t="t" r="r" b="b"/>
              <a:pathLst>
                <a:path w="270933" h="885108">
                  <a:moveTo>
                    <a:pt x="0" y="0"/>
                  </a:moveTo>
                  <a:lnTo>
                    <a:pt x="270933" y="0"/>
                  </a:lnTo>
                  <a:lnTo>
                    <a:pt x="270933" y="885108"/>
                  </a:lnTo>
                  <a:lnTo>
                    <a:pt x="0" y="885108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70933" cy="9232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807361" y="4545469"/>
            <a:ext cx="3777199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Muli Light"/>
                <a:ea typeface="Muli Light"/>
                <a:cs typeface="Muli Light"/>
                <a:sym typeface="Muli Light"/>
              </a:rPr>
              <a:t>Introduction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807361" y="5285880"/>
            <a:ext cx="3777199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 dirty="0" smtClean="0">
                <a:solidFill>
                  <a:srgbClr val="000000"/>
                </a:solidFill>
                <a:latin typeface="Muli Light"/>
                <a:ea typeface="Muli Light"/>
                <a:cs typeface="Muli Light"/>
                <a:sym typeface="Muli Light"/>
              </a:rPr>
              <a:t>ABSTRACT</a:t>
            </a:r>
            <a:endParaRPr lang="en-US" sz="3000" dirty="0">
              <a:solidFill>
                <a:srgbClr val="000000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807361" y="6028830"/>
            <a:ext cx="3379147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 dirty="0" smtClean="0">
                <a:solidFill>
                  <a:srgbClr val="000000"/>
                </a:solidFill>
                <a:latin typeface="Muli Light"/>
                <a:ea typeface="Muli Light"/>
                <a:cs typeface="Muli Light"/>
                <a:sym typeface="Muli Light"/>
              </a:rPr>
              <a:t>Overview</a:t>
            </a:r>
            <a:endParaRPr lang="en-US" sz="3000" dirty="0">
              <a:solidFill>
                <a:srgbClr val="000000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3807361" y="6771780"/>
            <a:ext cx="3777199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 dirty="0" smtClean="0">
                <a:solidFill>
                  <a:srgbClr val="000000"/>
                </a:solidFill>
                <a:latin typeface="Muli Light"/>
                <a:ea typeface="Muli Light"/>
                <a:cs typeface="Muli Light"/>
                <a:sym typeface="Muli Light"/>
              </a:rPr>
              <a:t>Limitations</a:t>
            </a:r>
            <a:endParaRPr lang="en-US" sz="3000" dirty="0">
              <a:solidFill>
                <a:srgbClr val="000000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grpSp>
        <p:nvGrpSpPr>
          <p:cNvPr id="10" name="Group 10"/>
          <p:cNvGrpSpPr/>
          <p:nvPr/>
        </p:nvGrpSpPr>
        <p:grpSpPr>
          <a:xfrm>
            <a:off x="11720759" y="4149753"/>
            <a:ext cx="1028700" cy="2790302"/>
            <a:chOff x="0" y="0"/>
            <a:chExt cx="270933" cy="73489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70933" cy="734894"/>
            </a:xfrm>
            <a:custGeom>
              <a:avLst/>
              <a:gdLst/>
              <a:ahLst/>
              <a:cxnLst/>
              <a:rect l="l" t="t" r="r" b="b"/>
              <a:pathLst>
                <a:path w="270933" h="734894">
                  <a:moveTo>
                    <a:pt x="0" y="0"/>
                  </a:moveTo>
                  <a:lnTo>
                    <a:pt x="270933" y="0"/>
                  </a:lnTo>
                  <a:lnTo>
                    <a:pt x="270933" y="734894"/>
                  </a:lnTo>
                  <a:lnTo>
                    <a:pt x="0" y="734894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70933" cy="7729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8491784" y="4577219"/>
            <a:ext cx="3777199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 dirty="0" smtClean="0">
                <a:solidFill>
                  <a:srgbClr val="000000"/>
                </a:solidFill>
                <a:latin typeface="Muli Light"/>
                <a:ea typeface="Muli Light"/>
                <a:cs typeface="Muli Light"/>
                <a:sym typeface="Muli Light"/>
              </a:rPr>
              <a:t>Proposed Solution</a:t>
            </a:r>
            <a:endParaRPr lang="en-US" sz="3000" dirty="0">
              <a:solidFill>
                <a:srgbClr val="000000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8491784" y="5276063"/>
            <a:ext cx="3777199" cy="769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3000" dirty="0" smtClean="0">
                <a:solidFill>
                  <a:srgbClr val="000000"/>
                </a:solidFill>
                <a:latin typeface="Muli Light"/>
                <a:ea typeface="Muli Light"/>
                <a:cs typeface="Muli Light"/>
                <a:sym typeface="Muli Light"/>
              </a:rPr>
              <a:t>Methodology</a:t>
            </a:r>
          </a:p>
          <a:p>
            <a:pPr algn="l">
              <a:lnSpc>
                <a:spcPts val="3000"/>
              </a:lnSpc>
            </a:pPr>
            <a:endParaRPr lang="en-US" sz="3000" dirty="0">
              <a:solidFill>
                <a:srgbClr val="000000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8491784" y="6060580"/>
            <a:ext cx="3777199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 dirty="0" smtClean="0">
                <a:solidFill>
                  <a:srgbClr val="000000"/>
                </a:solidFill>
                <a:latin typeface="Muli Light"/>
                <a:ea typeface="Muli Light"/>
                <a:cs typeface="Muli Light"/>
                <a:sym typeface="Muli Light"/>
              </a:rPr>
              <a:t>Framework</a:t>
            </a:r>
            <a:endParaRPr lang="en-US" sz="3000" dirty="0">
              <a:solidFill>
                <a:srgbClr val="000000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8491784" y="6803530"/>
            <a:ext cx="4050235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 dirty="0" smtClean="0">
                <a:solidFill>
                  <a:srgbClr val="000000"/>
                </a:solidFill>
                <a:latin typeface="Muli Light"/>
                <a:ea typeface="Muli Light"/>
                <a:cs typeface="Muli Light"/>
                <a:sym typeface="Muli Light"/>
              </a:rPr>
              <a:t>Key Innovations</a:t>
            </a:r>
            <a:endParaRPr lang="en-US" sz="3000" dirty="0">
              <a:solidFill>
                <a:srgbClr val="000000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3082834" y="4513719"/>
            <a:ext cx="3777199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 dirty="0" smtClean="0">
                <a:solidFill>
                  <a:srgbClr val="000000"/>
                </a:solidFill>
                <a:latin typeface="Muli Light"/>
                <a:ea typeface="Muli Light"/>
                <a:cs typeface="Muli Light"/>
                <a:sym typeface="Muli Light"/>
              </a:rPr>
              <a:t>Dataset </a:t>
            </a:r>
            <a:endParaRPr lang="en-US" sz="3000" dirty="0">
              <a:solidFill>
                <a:srgbClr val="000000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3082834" y="5254130"/>
            <a:ext cx="3777199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 dirty="0" smtClean="0">
                <a:solidFill>
                  <a:srgbClr val="000000"/>
                </a:solidFill>
                <a:latin typeface="Muli Light"/>
                <a:ea typeface="Muli Light"/>
                <a:cs typeface="Muli Light"/>
                <a:sym typeface="Muli Light"/>
              </a:rPr>
              <a:t>Result</a:t>
            </a:r>
            <a:endParaRPr lang="en-US" sz="3000" dirty="0">
              <a:solidFill>
                <a:srgbClr val="000000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3082834" y="5997080"/>
            <a:ext cx="3777199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 dirty="0" smtClean="0">
                <a:solidFill>
                  <a:srgbClr val="000000"/>
                </a:solidFill>
                <a:latin typeface="Muli Light"/>
                <a:ea typeface="Muli Light"/>
                <a:cs typeface="Muli Light"/>
                <a:sym typeface="Muli Light"/>
              </a:rPr>
              <a:t>Conclusion</a:t>
            </a:r>
            <a:endParaRPr lang="en-US" sz="3000" dirty="0">
              <a:solidFill>
                <a:srgbClr val="000000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grpSp>
        <p:nvGrpSpPr>
          <p:cNvPr id="20" name="Group 20"/>
          <p:cNvGrpSpPr/>
          <p:nvPr/>
        </p:nvGrpSpPr>
        <p:grpSpPr>
          <a:xfrm>
            <a:off x="2535307" y="4149753"/>
            <a:ext cx="1028700" cy="3360643"/>
            <a:chOff x="0" y="0"/>
            <a:chExt cx="270933" cy="88510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70933" cy="885108"/>
            </a:xfrm>
            <a:custGeom>
              <a:avLst/>
              <a:gdLst/>
              <a:ahLst/>
              <a:cxnLst/>
              <a:rect l="l" t="t" r="r" b="b"/>
              <a:pathLst>
                <a:path w="270933" h="885108">
                  <a:moveTo>
                    <a:pt x="0" y="0"/>
                  </a:moveTo>
                  <a:lnTo>
                    <a:pt x="270933" y="0"/>
                  </a:lnTo>
                  <a:lnTo>
                    <a:pt x="270933" y="885108"/>
                  </a:lnTo>
                  <a:lnTo>
                    <a:pt x="0" y="885108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270933" cy="9232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2625428" y="4523244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01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625428" y="5263655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02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625428" y="6006605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03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625428" y="6743205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04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219830" y="4523244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05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219830" y="5263655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06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7219830" y="6006605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07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219830" y="6743205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08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1810880" y="4554994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 dirty="0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09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1810880" y="5295405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10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810880" y="6038355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11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17259300" y="9258300"/>
            <a:ext cx="1028700" cy="1028700"/>
            <a:chOff x="0" y="0"/>
            <a:chExt cx="270933" cy="270933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0" y="0"/>
            <a:ext cx="1028700" cy="1028700"/>
            <a:chOff x="0" y="0"/>
            <a:chExt cx="270933" cy="270933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17349421" y="9575800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02</a:t>
            </a:r>
          </a:p>
        </p:txBody>
      </p:sp>
    </p:spTree>
  </p:cSld>
  <p:clrMapOvr>
    <a:masterClrMapping/>
  </p:clrMapOvr>
  <p:transition>
    <p:wipe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38400" y="1257300"/>
            <a:ext cx="13487399" cy="23339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060"/>
              </a:lnSpc>
            </a:pPr>
            <a:r>
              <a:rPr lang="en-US" sz="6600" b="1" dirty="0" smtClean="0">
                <a:solidFill>
                  <a:schemeClr val="tx2"/>
                </a:solidFill>
              </a:rPr>
              <a:t>Limitations of Existing CLIP-based Models</a:t>
            </a:r>
            <a:endParaRPr lang="en-US" sz="6600" b="1" spc="453" dirty="0">
              <a:solidFill>
                <a:schemeClr val="tx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260479" y="4313051"/>
            <a:ext cx="4963220" cy="1164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3200" dirty="0" smtClean="0"/>
              <a:t>Dependence on radiologist annotations (subjective, error-prone).</a:t>
            </a:r>
            <a:endParaRPr lang="en-US" sz="3000" dirty="0">
              <a:solidFill>
                <a:srgbClr val="000000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273122" y="3795526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1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858000" y="5295900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 b="1" dirty="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420600" y="5905500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 b="1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3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858000" y="6057900"/>
            <a:ext cx="4963220" cy="779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3200" dirty="0" smtClean="0"/>
              <a:t>Text info used only during training, not at inference.</a:t>
            </a:r>
            <a:endParaRPr lang="en-US" sz="3000" dirty="0">
              <a:solidFill>
                <a:srgbClr val="000000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2649200" y="6438900"/>
            <a:ext cx="4963220" cy="1164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3200" dirty="0" smtClean="0"/>
              <a:t>CNN-based vision encoder with random initialization → ignores prior knowledge.</a:t>
            </a:r>
            <a:endParaRPr lang="en-US" sz="3000" dirty="0">
              <a:solidFill>
                <a:srgbClr val="000000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6662930" y="6571185"/>
            <a:ext cx="4963220" cy="384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endParaRPr lang="en-US" sz="3000" dirty="0">
              <a:solidFill>
                <a:srgbClr val="000000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675573" y="6053660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endParaRPr lang="en-US" sz="3500" b="1" dirty="0">
              <a:solidFill>
                <a:srgbClr val="000000"/>
              </a:solidFill>
              <a:latin typeface="Muli Bold"/>
              <a:ea typeface="Muli Bold"/>
              <a:cs typeface="Muli Bold"/>
              <a:sym typeface="Muli Bold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17259300" y="9258300"/>
            <a:ext cx="1028700" cy="1028700"/>
            <a:chOff x="0" y="0"/>
            <a:chExt cx="270933" cy="27093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0" y="0"/>
            <a:ext cx="1028700" cy="1028700"/>
            <a:chOff x="0" y="0"/>
            <a:chExt cx="270933" cy="27093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7349421" y="9575800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04</a:t>
            </a:r>
          </a:p>
        </p:txBody>
      </p:sp>
    </p:spTree>
  </p:cSld>
  <p:clrMapOvr>
    <a:masterClrMapping/>
  </p:clrMapOvr>
  <p:transition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43000" y="876300"/>
            <a:ext cx="16230600" cy="23339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60"/>
              </a:lnSpc>
            </a:pPr>
            <a:r>
              <a:rPr lang="en-US" sz="9600" b="1" dirty="0" smtClean="0">
                <a:solidFill>
                  <a:schemeClr val="tx2"/>
                </a:solidFill>
              </a:rPr>
              <a:t>Proposed Solution:</a:t>
            </a:r>
          </a:p>
          <a:p>
            <a:pPr algn="ctr">
              <a:lnSpc>
                <a:spcPts val="9060"/>
              </a:lnSpc>
            </a:pPr>
            <a:r>
              <a:rPr lang="en-US" sz="8000" b="1" dirty="0" smtClean="0">
                <a:solidFill>
                  <a:schemeClr val="tx2"/>
                </a:solidFill>
              </a:rPr>
              <a:t> AutoRad-Lung</a:t>
            </a:r>
            <a:endParaRPr lang="en-US" sz="8000" b="1" spc="453" dirty="0">
              <a:solidFill>
                <a:schemeClr val="tx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3048000" y="4152900"/>
            <a:ext cx="12725400" cy="44473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4400" b="1" dirty="0" smtClean="0"/>
              <a:t>Couples autoregressive VLM (AIMv2) with hand-crafted </a:t>
            </a:r>
            <a:r>
              <a:rPr lang="en-US" sz="4400" b="1" dirty="0" err="1" smtClean="0"/>
              <a:t>Radiomics</a:t>
            </a:r>
            <a:r>
              <a:rPr lang="en-US" sz="4400" b="1" dirty="0" smtClean="0"/>
              <a:t> prompts.</a:t>
            </a:r>
          </a:p>
          <a:p>
            <a:pPr>
              <a:buFont typeface="Arial" pitchFamily="34" charset="0"/>
              <a:buChar char="•"/>
            </a:pPr>
            <a:r>
              <a:rPr lang="en-US" sz="4400" b="1" dirty="0" err="1" smtClean="0"/>
              <a:t>Radiomics</a:t>
            </a:r>
            <a:r>
              <a:rPr lang="en-US" sz="4400" b="1" dirty="0" smtClean="0"/>
              <a:t> guide context-specific prompt generation.</a:t>
            </a:r>
          </a:p>
          <a:p>
            <a:pPr>
              <a:buFont typeface="Arial" pitchFamily="34" charset="0"/>
              <a:buChar char="•"/>
            </a:pPr>
            <a:r>
              <a:rPr lang="en-US" sz="4400" b="1" dirty="0" smtClean="0"/>
              <a:t>Captures pixel-level differences in small, irregular lung nodules.</a:t>
            </a:r>
          </a:p>
          <a:p>
            <a:pPr>
              <a:buFont typeface="Arial" pitchFamily="34" charset="0"/>
              <a:buChar char="•"/>
            </a:pPr>
            <a:r>
              <a:rPr lang="en-US" sz="4400" b="1" dirty="0" smtClean="0"/>
              <a:t>Enables textual input at both training &amp; inference.</a:t>
            </a:r>
          </a:p>
          <a:p>
            <a:pPr algn="l">
              <a:lnSpc>
                <a:spcPts val="3000"/>
              </a:lnSpc>
            </a:pPr>
            <a:endParaRPr lang="en-US" sz="3000" dirty="0">
              <a:solidFill>
                <a:srgbClr val="000000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17259300" y="9258300"/>
            <a:ext cx="1028700" cy="1028700"/>
            <a:chOff x="0" y="0"/>
            <a:chExt cx="270933" cy="2709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0" y="0"/>
            <a:ext cx="1028700" cy="1028700"/>
            <a:chOff x="0" y="0"/>
            <a:chExt cx="270933" cy="27093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7349421" y="9575800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07</a:t>
            </a:r>
          </a:p>
        </p:txBody>
      </p:sp>
    </p:spTree>
  </p:cSld>
  <p:clrMapOvr>
    <a:masterClrMapping/>
  </p:clrMapOvr>
  <p:transition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461952"/>
            <a:ext cx="16230600" cy="1201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60"/>
              </a:lnSpc>
            </a:pPr>
            <a:r>
              <a:rPr lang="en-US" sz="9060" spc="453">
                <a:solidFill>
                  <a:srgbClr val="09418C"/>
                </a:solidFill>
                <a:latin typeface="Anton"/>
                <a:ea typeface="Anton"/>
                <a:cs typeface="Anton"/>
                <a:sym typeface="Anton"/>
              </a:rPr>
              <a:t>METHODOLOGY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981200" y="4533900"/>
            <a:ext cx="12801600" cy="34624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4000" b="1" dirty="0" smtClean="0"/>
              <a:t>Inputs:</a:t>
            </a:r>
            <a:r>
              <a:rPr lang="en-US" sz="4000" dirty="0" smtClean="0"/>
              <a:t> CT nodule slices + Radiomic features.</a:t>
            </a:r>
          </a:p>
          <a:p>
            <a:r>
              <a:rPr lang="en-US" sz="4000" b="1" dirty="0" smtClean="0"/>
              <a:t>Vision Encoder:</a:t>
            </a:r>
            <a:r>
              <a:rPr lang="en-US" sz="4000" dirty="0" smtClean="0"/>
              <a:t> AIMv2 (autoregressive image model).</a:t>
            </a:r>
          </a:p>
          <a:p>
            <a:r>
              <a:rPr lang="en-US" sz="4000" b="1" dirty="0" smtClean="0"/>
              <a:t>Text Encoder:</a:t>
            </a:r>
            <a:r>
              <a:rPr lang="en-US" sz="4000" dirty="0" smtClean="0"/>
              <a:t> CLIP-based GPT2-like.</a:t>
            </a:r>
          </a:p>
          <a:p>
            <a:r>
              <a:rPr lang="en-US" sz="4000" b="1" dirty="0" err="1" smtClean="0"/>
              <a:t>MetaNet</a:t>
            </a:r>
            <a:r>
              <a:rPr lang="en-US" sz="4000" b="1" dirty="0" smtClean="0"/>
              <a:t>:</a:t>
            </a:r>
            <a:r>
              <a:rPr lang="en-US" sz="4000" dirty="0" smtClean="0"/>
              <a:t> Transforms </a:t>
            </a:r>
            <a:r>
              <a:rPr lang="en-US" sz="4000" dirty="0" err="1" smtClean="0"/>
              <a:t>Radiomics</a:t>
            </a:r>
            <a:r>
              <a:rPr lang="en-US" sz="4000" dirty="0" smtClean="0"/>
              <a:t> → context tokens.</a:t>
            </a:r>
          </a:p>
          <a:p>
            <a:r>
              <a:rPr lang="en-US" sz="4000" b="1" dirty="0" smtClean="0"/>
              <a:t>Fusion:</a:t>
            </a:r>
            <a:r>
              <a:rPr lang="en-US" sz="4000" dirty="0" smtClean="0"/>
              <a:t> Aligns image &amp; text features with cosine similarity.</a:t>
            </a:r>
          </a:p>
          <a:p>
            <a:pPr>
              <a:lnSpc>
                <a:spcPts val="3000"/>
              </a:lnSpc>
            </a:pPr>
            <a:endParaRPr lang="en-US" sz="4000" dirty="0">
              <a:solidFill>
                <a:srgbClr val="000000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17259300" y="9258300"/>
            <a:ext cx="1028700" cy="1028700"/>
            <a:chOff x="0" y="0"/>
            <a:chExt cx="270933" cy="2709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0" y="0"/>
            <a:ext cx="1028700" cy="1028700"/>
            <a:chOff x="0" y="0"/>
            <a:chExt cx="270933" cy="27093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7349421" y="9575800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09</a:t>
            </a:r>
          </a:p>
        </p:txBody>
      </p:sp>
    </p:spTree>
  </p:cSld>
  <p:clrMapOvr>
    <a:masterClrMapping/>
  </p:clrMapOvr>
  <p:transition>
    <p:wedg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546972" y="167528"/>
            <a:ext cx="1028700" cy="3360643"/>
            <a:chOff x="0" y="0"/>
            <a:chExt cx="270933" cy="8851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" cy="885108"/>
            </a:xfrm>
            <a:custGeom>
              <a:avLst/>
              <a:gdLst/>
              <a:ahLst/>
              <a:cxnLst/>
              <a:rect l="l" t="t" r="r" b="b"/>
              <a:pathLst>
                <a:path w="270933" h="885108">
                  <a:moveTo>
                    <a:pt x="0" y="0"/>
                  </a:moveTo>
                  <a:lnTo>
                    <a:pt x="270933" y="0"/>
                  </a:lnTo>
                  <a:lnTo>
                    <a:pt x="270933" y="885108"/>
                  </a:lnTo>
                  <a:lnTo>
                    <a:pt x="0" y="885108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0933" cy="9232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143000" y="190500"/>
            <a:ext cx="16230600" cy="1201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60"/>
              </a:lnSpc>
            </a:pPr>
            <a:r>
              <a:rPr lang="en-US" sz="8000" spc="453" dirty="0" smtClean="0">
                <a:solidFill>
                  <a:srgbClr val="09418C"/>
                </a:solidFill>
                <a:latin typeface="Anton"/>
                <a:ea typeface="Anton"/>
                <a:cs typeface="Anton"/>
                <a:sym typeface="Anton"/>
              </a:rPr>
              <a:t>Methodology/ </a:t>
            </a:r>
            <a:r>
              <a:rPr lang="en-US" sz="8000" spc="453" dirty="0">
                <a:solidFill>
                  <a:srgbClr val="09418C"/>
                </a:solidFill>
                <a:latin typeface="Anton"/>
                <a:ea typeface="Anton"/>
                <a:cs typeface="Anton"/>
                <a:sym typeface="Anton"/>
              </a:rPr>
              <a:t>FRAMEWORK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886200" y="1181100"/>
            <a:ext cx="9829800" cy="4001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000" dirty="0" smtClean="0"/>
              <a:t>We consider the problem of lung nodule classification based on a dataset constructed</a:t>
            </a:r>
          </a:p>
          <a:p>
            <a:r>
              <a:rPr lang="en-US" sz="2000" dirty="0" smtClean="0"/>
              <a:t>as D = {I,Y, C,R}, where I = {</a:t>
            </a:r>
            <a:r>
              <a:rPr lang="en-US" sz="2000" dirty="0" err="1" smtClean="0"/>
              <a:t>Ij</a:t>
            </a:r>
            <a:r>
              <a:rPr lang="en-US" sz="2000" dirty="0" smtClean="0"/>
              <a:t>}Ni</a:t>
            </a:r>
          </a:p>
          <a:p>
            <a:r>
              <a:rPr lang="en-US" sz="2000" dirty="0" smtClean="0"/>
              <a:t>j=1 is the input set of Ni CT</a:t>
            </a:r>
          </a:p>
          <a:p>
            <a:r>
              <a:rPr lang="en-US" sz="2000" dirty="0" smtClean="0"/>
              <a:t>images. Set Y = {</a:t>
            </a:r>
            <a:r>
              <a:rPr lang="en-US" sz="2000" dirty="0" err="1" smtClean="0"/>
              <a:t>yj</a:t>
            </a:r>
            <a:r>
              <a:rPr lang="en-US" sz="2000" dirty="0" smtClean="0"/>
              <a:t>}Ni</a:t>
            </a:r>
          </a:p>
          <a:p>
            <a:r>
              <a:rPr lang="en-US" sz="2000" dirty="0" smtClean="0"/>
              <a:t>j=1 consists of </a:t>
            </a:r>
            <a:r>
              <a:rPr lang="en-US" sz="2000" dirty="0" err="1" smtClean="0"/>
              <a:t>Nc</a:t>
            </a:r>
            <a:r>
              <a:rPr lang="en-US" sz="2000" dirty="0" smtClean="0"/>
              <a:t> nodule classification labels for (1 ≤</a:t>
            </a:r>
          </a:p>
          <a:p>
            <a:r>
              <a:rPr lang="en-US" sz="2000" dirty="0" err="1" smtClean="0"/>
              <a:t>yj</a:t>
            </a:r>
            <a:r>
              <a:rPr lang="en-US" sz="2000" dirty="0" smtClean="0"/>
              <a:t> ≤ </a:t>
            </a:r>
            <a:r>
              <a:rPr lang="en-US" sz="2000" dirty="0" err="1" smtClean="0"/>
              <a:t>Nc</a:t>
            </a:r>
            <a:r>
              <a:rPr lang="en-US" sz="2000" dirty="0" smtClean="0"/>
              <a:t>). Set C = {ck}</a:t>
            </a:r>
            <a:r>
              <a:rPr lang="en-US" sz="2000" dirty="0" err="1" smtClean="0"/>
              <a:t>Nc</a:t>
            </a:r>
            <a:endParaRPr lang="en-US" sz="2000" dirty="0" smtClean="0"/>
          </a:p>
          <a:p>
            <a:r>
              <a:rPr lang="en-US" sz="2000" dirty="0" smtClean="0"/>
              <a:t>k=1 is text embeddings associated with the </a:t>
            </a:r>
            <a:r>
              <a:rPr lang="en-US" sz="2000" dirty="0" err="1" smtClean="0"/>
              <a:t>Nc</a:t>
            </a:r>
            <a:r>
              <a:rPr lang="en-US" sz="2000" dirty="0" smtClean="0"/>
              <a:t> nodule</a:t>
            </a:r>
          </a:p>
          <a:p>
            <a:r>
              <a:rPr lang="en-US" sz="2000" dirty="0" smtClean="0"/>
              <a:t>classes. Finally, R = {</a:t>
            </a:r>
            <a:r>
              <a:rPr lang="en-US" sz="2000" dirty="0" err="1" smtClean="0"/>
              <a:t>rj</a:t>
            </a:r>
            <a:r>
              <a:rPr lang="en-US" sz="2000" dirty="0" smtClean="0"/>
              <a:t>}Ni</a:t>
            </a:r>
          </a:p>
          <a:p>
            <a:r>
              <a:rPr lang="en-US" sz="2000" dirty="0" smtClean="0"/>
              <a:t>j=1 is the set of </a:t>
            </a:r>
            <a:r>
              <a:rPr lang="en-US" sz="2000" dirty="0" err="1" smtClean="0"/>
              <a:t>Radiomics</a:t>
            </a:r>
            <a:r>
              <a:rPr lang="en-US" sz="2000" dirty="0" smtClean="0"/>
              <a:t> extracted from each image,</a:t>
            </a:r>
          </a:p>
          <a:p>
            <a:r>
              <a:rPr lang="en-US" sz="2000" dirty="0" err="1" smtClean="0"/>
              <a:t>Ij</a:t>
            </a:r>
            <a:r>
              <a:rPr lang="en-US" sz="2000" dirty="0" smtClean="0"/>
              <a:t> , where </a:t>
            </a:r>
            <a:r>
              <a:rPr lang="en-US" sz="2000" dirty="0" err="1" smtClean="0"/>
              <a:t>rj</a:t>
            </a:r>
            <a:r>
              <a:rPr lang="en-US" sz="2000" dirty="0" smtClean="0"/>
              <a:t> ∈ RNr×1 with Nr being the dimension of the extracted </a:t>
            </a:r>
            <a:r>
              <a:rPr lang="en-US" sz="2000" dirty="0" err="1" smtClean="0"/>
              <a:t>Radiomics</a:t>
            </a:r>
            <a:endParaRPr lang="en-US" sz="2000" dirty="0" smtClean="0"/>
          </a:p>
          <a:p>
            <a:r>
              <a:rPr lang="en-US" sz="2000" dirty="0" smtClean="0"/>
              <a:t>vector. The task at hand is to learn a context prompt that guides the model</a:t>
            </a:r>
          </a:p>
          <a:p>
            <a:r>
              <a:rPr lang="en-US" sz="2000" dirty="0" smtClean="0"/>
              <a:t>based on hand-crafted nodule characteristics, enabling it to identify ambiguous</a:t>
            </a:r>
          </a:p>
          <a:p>
            <a:r>
              <a:rPr lang="en-US" sz="2000" dirty="0" smtClean="0"/>
              <a:t>nodules that require further clinical review.</a:t>
            </a:r>
            <a:endParaRPr lang="en-US" sz="2000" dirty="0">
              <a:solidFill>
                <a:srgbClr val="000000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57200" y="1409700"/>
            <a:ext cx="3119405" cy="13465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600" dirty="0" smtClean="0">
                <a:solidFill>
                  <a:schemeClr val="bg1"/>
                </a:solidFill>
              </a:rPr>
              <a:t>Problem Formulation</a:t>
            </a:r>
            <a:endParaRPr lang="en-US" sz="3500" b="1" dirty="0" smtClean="0">
              <a:solidFill>
                <a:schemeClr val="bg1"/>
              </a:solidFill>
              <a:latin typeface="Muli Bold"/>
              <a:ea typeface="Muli Bold"/>
              <a:cs typeface="Muli Bold"/>
              <a:sym typeface="Muli Bold"/>
            </a:endParaRPr>
          </a:p>
          <a:p>
            <a:pPr algn="ctr">
              <a:lnSpc>
                <a:spcPts val="3500"/>
              </a:lnSpc>
            </a:pPr>
            <a:endParaRPr lang="en-US" sz="3500" b="1" dirty="0">
              <a:solidFill>
                <a:srgbClr val="FFFBF7"/>
              </a:solidFill>
              <a:latin typeface="Muli Bold"/>
              <a:ea typeface="Muli Bold"/>
              <a:cs typeface="Muli Bold"/>
              <a:sym typeface="Muli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778986" y="7071657"/>
            <a:ext cx="3940619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Proponents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7259300" y="9258300"/>
            <a:ext cx="1028700" cy="1028700"/>
            <a:chOff x="0" y="0"/>
            <a:chExt cx="270933" cy="27093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0" y="0"/>
            <a:ext cx="1028700" cy="1028700"/>
            <a:chOff x="0" y="0"/>
            <a:chExt cx="270933" cy="27093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7349421" y="9575800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06</a:t>
            </a:r>
          </a:p>
        </p:txBody>
      </p:sp>
      <p:pic>
        <p:nvPicPr>
          <p:cNvPr id="22" name="Picture 21" descr="Screenshot 2025-08-27 13460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3600" y="5829300"/>
            <a:ext cx="7992140" cy="3124200"/>
          </a:xfrm>
          <a:prstGeom prst="rect">
            <a:avLst/>
          </a:prstGeom>
        </p:spPr>
      </p:pic>
    </p:spTree>
  </p:cSld>
  <p:clrMapOvr>
    <a:masterClrMapping/>
  </p:clrMapOvr>
  <p:transition>
    <p:check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71745" y="1992408"/>
            <a:ext cx="11696350" cy="1199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60"/>
              </a:lnSpc>
            </a:pPr>
            <a:r>
              <a:rPr lang="en-US" sz="9600" dirty="0" smtClean="0">
                <a:solidFill>
                  <a:schemeClr val="tx2"/>
                </a:solidFill>
              </a:rPr>
              <a:t>Key Innovations</a:t>
            </a:r>
            <a:endParaRPr lang="en-US" sz="9060" spc="453" dirty="0">
              <a:solidFill>
                <a:schemeClr val="tx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3276600" y="3771900"/>
            <a:ext cx="7817592" cy="779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3200" dirty="0" smtClean="0"/>
              <a:t>First model to integrate autoregressive pre-trained VLM + </a:t>
            </a:r>
            <a:r>
              <a:rPr lang="en-US" sz="3200" dirty="0" err="1" smtClean="0"/>
              <a:t>Radiomics</a:t>
            </a:r>
            <a:r>
              <a:rPr lang="en-US" sz="3200" dirty="0" smtClean="0"/>
              <a:t> prompts.</a:t>
            </a:r>
            <a:endParaRPr lang="en-US" sz="3000" dirty="0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6505" y="3420423"/>
            <a:ext cx="6506531" cy="4917726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753289" y="3619500"/>
            <a:ext cx="1294711" cy="1066800"/>
            <a:chOff x="0" y="0"/>
            <a:chExt cx="418500" cy="39134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18500" cy="391348"/>
            </a:xfrm>
            <a:custGeom>
              <a:avLst/>
              <a:gdLst/>
              <a:ahLst/>
              <a:cxnLst/>
              <a:rect l="l" t="t" r="r" b="b"/>
              <a:pathLst>
                <a:path w="418500" h="391348">
                  <a:moveTo>
                    <a:pt x="0" y="0"/>
                  </a:moveTo>
                  <a:lnTo>
                    <a:pt x="418500" y="0"/>
                  </a:lnTo>
                  <a:lnTo>
                    <a:pt x="418500" y="391348"/>
                  </a:lnTo>
                  <a:lnTo>
                    <a:pt x="0" y="391348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18500" cy="4294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276600" y="5295900"/>
            <a:ext cx="7817592" cy="781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3200" dirty="0" smtClean="0"/>
              <a:t>Conditional Context Optimization: dynamically generated prompts</a:t>
            </a:r>
            <a:r>
              <a:rPr lang="en-US" sz="3000" dirty="0" smtClean="0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.</a:t>
            </a:r>
            <a:endParaRPr lang="en-US" sz="3000" dirty="0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1753289" y="5270557"/>
            <a:ext cx="1370911" cy="939743"/>
            <a:chOff x="0" y="0"/>
            <a:chExt cx="418500" cy="39134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18500" cy="391348"/>
            </a:xfrm>
            <a:custGeom>
              <a:avLst/>
              <a:gdLst/>
              <a:ahLst/>
              <a:cxnLst/>
              <a:rect l="l" t="t" r="r" b="b"/>
              <a:pathLst>
                <a:path w="418500" h="391348">
                  <a:moveTo>
                    <a:pt x="0" y="0"/>
                  </a:moveTo>
                  <a:lnTo>
                    <a:pt x="418500" y="0"/>
                  </a:lnTo>
                  <a:lnTo>
                    <a:pt x="418500" y="391348"/>
                  </a:lnTo>
                  <a:lnTo>
                    <a:pt x="0" y="391348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418500" cy="4294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447800" y="3771900"/>
            <a:ext cx="1868530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6000" b="1" dirty="0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1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47800" y="5372100"/>
            <a:ext cx="1868530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6000" b="1" dirty="0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2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200400" y="6667500"/>
            <a:ext cx="7817592" cy="779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3200" dirty="0" smtClean="0"/>
              <a:t>Eliminates reliance on subjective radiologist annotations.</a:t>
            </a:r>
            <a:endParaRPr lang="en-US" sz="3000" dirty="0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1676400" y="6667500"/>
            <a:ext cx="1371600" cy="762000"/>
            <a:chOff x="0" y="0"/>
            <a:chExt cx="418500" cy="39134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18500" cy="391348"/>
            </a:xfrm>
            <a:custGeom>
              <a:avLst/>
              <a:gdLst/>
              <a:ahLst/>
              <a:cxnLst/>
              <a:rect l="l" t="t" r="r" b="b"/>
              <a:pathLst>
                <a:path w="418500" h="391348">
                  <a:moveTo>
                    <a:pt x="0" y="0"/>
                  </a:moveTo>
                  <a:lnTo>
                    <a:pt x="418500" y="0"/>
                  </a:lnTo>
                  <a:lnTo>
                    <a:pt x="418500" y="391348"/>
                  </a:lnTo>
                  <a:lnTo>
                    <a:pt x="0" y="391348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418500" cy="4294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524000" y="6667500"/>
            <a:ext cx="1868530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6000" b="1" dirty="0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3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7259300" y="9258300"/>
            <a:ext cx="1028700" cy="1028700"/>
            <a:chOff x="0" y="0"/>
            <a:chExt cx="270933" cy="27093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0" y="0"/>
            <a:ext cx="1028700" cy="1028700"/>
            <a:chOff x="0" y="0"/>
            <a:chExt cx="270933" cy="270933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7349421" y="9575800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11</a:t>
            </a:r>
          </a:p>
        </p:txBody>
      </p:sp>
      <p:grpSp>
        <p:nvGrpSpPr>
          <p:cNvPr id="26" name="Group 5"/>
          <p:cNvGrpSpPr/>
          <p:nvPr/>
        </p:nvGrpSpPr>
        <p:grpSpPr>
          <a:xfrm>
            <a:off x="1676400" y="7810500"/>
            <a:ext cx="1294711" cy="1066800"/>
            <a:chOff x="0" y="0"/>
            <a:chExt cx="418500" cy="391348"/>
          </a:xfrm>
        </p:grpSpPr>
        <p:sp>
          <p:nvSpPr>
            <p:cNvPr id="27" name="Freeform 6"/>
            <p:cNvSpPr/>
            <p:nvPr/>
          </p:nvSpPr>
          <p:spPr>
            <a:xfrm>
              <a:off x="0" y="0"/>
              <a:ext cx="418500" cy="391348"/>
            </a:xfrm>
            <a:custGeom>
              <a:avLst/>
              <a:gdLst/>
              <a:ahLst/>
              <a:cxnLst/>
              <a:rect l="l" t="t" r="r" b="b"/>
              <a:pathLst>
                <a:path w="418500" h="391348">
                  <a:moveTo>
                    <a:pt x="0" y="0"/>
                  </a:moveTo>
                  <a:lnTo>
                    <a:pt x="418500" y="0"/>
                  </a:lnTo>
                  <a:lnTo>
                    <a:pt x="418500" y="391348"/>
                  </a:lnTo>
                  <a:lnTo>
                    <a:pt x="0" y="391348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28" name="TextBox 7"/>
            <p:cNvSpPr txBox="1"/>
            <p:nvPr/>
          </p:nvSpPr>
          <p:spPr>
            <a:xfrm>
              <a:off x="0" y="-38100"/>
              <a:ext cx="418500" cy="4294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1981200" y="7810500"/>
            <a:ext cx="6126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Multi bold"/>
              </a:rPr>
              <a:t>4</a:t>
            </a:r>
            <a:endParaRPr lang="en-US" sz="6000" dirty="0">
              <a:solidFill>
                <a:schemeClr val="bg1"/>
              </a:solidFill>
              <a:latin typeface="Multi bold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124200" y="7886700"/>
            <a:ext cx="865897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Enhanced detection for “unsure” class → critical </a:t>
            </a:r>
            <a:r>
              <a:rPr lang="en-US" sz="3200" dirty="0" smtClean="0"/>
              <a:t>in</a:t>
            </a:r>
          </a:p>
          <a:p>
            <a:r>
              <a:rPr lang="en-US" sz="3200" dirty="0" smtClean="0"/>
              <a:t> </a:t>
            </a:r>
            <a:r>
              <a:rPr lang="en-US" sz="3200" dirty="0" smtClean="0"/>
              <a:t>medical use</a:t>
            </a:r>
            <a:endParaRPr lang="en-US" sz="3200" dirty="0"/>
          </a:p>
        </p:txBody>
      </p:sp>
    </p:spTree>
  </p:cSld>
  <p:clrMapOvr>
    <a:masterClrMapping/>
  </p:clrMapOvr>
  <p:transition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283182" y="1089025"/>
            <a:ext cx="11721636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 dirty="0" smtClean="0">
                <a:solidFill>
                  <a:srgbClr val="000000"/>
                </a:solidFill>
                <a:latin typeface="Muli Light"/>
                <a:ea typeface="Muli Light"/>
                <a:cs typeface="Muli Light"/>
                <a:sym typeface="Muli Light"/>
              </a:rPr>
              <a:t>Southeast </a:t>
            </a:r>
            <a:r>
              <a:rPr lang="en-US" sz="3000" dirty="0" smtClean="0">
                <a:solidFill>
                  <a:srgbClr val="000000"/>
                </a:solidFill>
                <a:latin typeface="Muli Light"/>
                <a:ea typeface="Muli Light"/>
                <a:cs typeface="Muli Light"/>
                <a:sym typeface="Muli Light"/>
              </a:rPr>
              <a:t> </a:t>
            </a:r>
            <a:r>
              <a:rPr lang="en-US" sz="3000" dirty="0">
                <a:solidFill>
                  <a:srgbClr val="000000"/>
                </a:solidFill>
                <a:latin typeface="Muli Light"/>
                <a:ea typeface="Muli Light"/>
                <a:cs typeface="Muli Light"/>
                <a:sym typeface="Muli Light"/>
              </a:rPr>
              <a:t>University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0" y="4289907"/>
            <a:ext cx="9832466" cy="3360643"/>
            <a:chOff x="0" y="0"/>
            <a:chExt cx="2589621" cy="885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89621" cy="885108"/>
            </a:xfrm>
            <a:custGeom>
              <a:avLst/>
              <a:gdLst/>
              <a:ahLst/>
              <a:cxnLst/>
              <a:rect l="l" t="t" r="r" b="b"/>
              <a:pathLst>
                <a:path w="2589621" h="885108">
                  <a:moveTo>
                    <a:pt x="0" y="0"/>
                  </a:moveTo>
                  <a:lnTo>
                    <a:pt x="2589621" y="0"/>
                  </a:lnTo>
                  <a:lnTo>
                    <a:pt x="2589621" y="885108"/>
                  </a:lnTo>
                  <a:lnTo>
                    <a:pt x="0" y="885108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589621" cy="9232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832466" y="4289907"/>
            <a:ext cx="8455534" cy="3360643"/>
            <a:chOff x="0" y="0"/>
            <a:chExt cx="11274046" cy="4480857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 t="20172" b="20172"/>
            <a:stretch>
              <a:fillRect/>
            </a:stretch>
          </p:blipFill>
          <p:spPr>
            <a:xfrm>
              <a:off x="0" y="0"/>
              <a:ext cx="11274046" cy="4480857"/>
            </a:xfrm>
            <a:prstGeom prst="rect">
              <a:avLst/>
            </a:prstGeom>
          </p:spPr>
        </p:pic>
      </p:grpSp>
      <p:sp>
        <p:nvSpPr>
          <p:cNvPr id="9" name="TextBox 9"/>
          <p:cNvSpPr txBox="1"/>
          <p:nvPr/>
        </p:nvSpPr>
        <p:spPr>
          <a:xfrm>
            <a:off x="1676400" y="1638300"/>
            <a:ext cx="8496705" cy="2366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60"/>
              </a:lnSpc>
            </a:pPr>
            <a:r>
              <a:rPr lang="en-US" sz="7200" b="1" dirty="0" smtClean="0">
                <a:solidFill>
                  <a:schemeClr val="tx2"/>
                </a:solidFill>
              </a:rPr>
              <a:t>Dataset</a:t>
            </a:r>
            <a:r>
              <a:rPr lang="en-US" sz="7200" b="1" dirty="0" smtClean="0">
                <a:solidFill>
                  <a:schemeClr val="accent1"/>
                </a:solidFill>
              </a:rPr>
              <a:t> </a:t>
            </a:r>
            <a:r>
              <a:rPr lang="en-US" sz="7200" b="1" dirty="0" smtClean="0">
                <a:solidFill>
                  <a:schemeClr val="tx2"/>
                </a:solidFill>
              </a:rPr>
              <a:t>&amp; Experiments</a:t>
            </a:r>
            <a:endParaRPr lang="en-US" sz="7200" b="1" spc="453" dirty="0">
              <a:solidFill>
                <a:schemeClr val="tx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752600" y="4533900"/>
            <a:ext cx="7159043" cy="33393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 smtClean="0">
                <a:solidFill>
                  <a:schemeClr val="bg1"/>
                </a:solidFill>
              </a:rPr>
              <a:t>Dataset: </a:t>
            </a:r>
            <a:r>
              <a:rPr lang="en-US" sz="3200" b="1" dirty="0" smtClean="0">
                <a:solidFill>
                  <a:schemeClr val="bg1"/>
                </a:solidFill>
              </a:rPr>
              <a:t>LIDC-IDRI</a:t>
            </a:r>
            <a:r>
              <a:rPr lang="en-US" sz="3200" dirty="0" smtClean="0">
                <a:solidFill>
                  <a:schemeClr val="bg1"/>
                </a:solidFill>
              </a:rPr>
              <a:t> (1,010 patients, CT scans).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>
                <a:solidFill>
                  <a:schemeClr val="bg1"/>
                </a:solidFill>
              </a:rPr>
              <a:t>3-class classification: Benign, Malignant, Unsure.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>
                <a:solidFill>
                  <a:schemeClr val="bg1"/>
                </a:solidFill>
              </a:rPr>
              <a:t>Training: </a:t>
            </a:r>
            <a:r>
              <a:rPr lang="en-US" sz="3200" dirty="0" err="1" smtClean="0">
                <a:solidFill>
                  <a:schemeClr val="bg1"/>
                </a:solidFill>
              </a:rPr>
              <a:t>PyTorch</a:t>
            </a:r>
            <a:r>
              <a:rPr lang="en-US" sz="3200" dirty="0" smtClean="0">
                <a:solidFill>
                  <a:schemeClr val="bg1"/>
                </a:solidFill>
              </a:rPr>
              <a:t>, NVIDIA RTX 3090, 5-fold cross-validation.</a:t>
            </a:r>
          </a:p>
          <a:p>
            <a:pPr algn="l">
              <a:lnSpc>
                <a:spcPts val="3000"/>
              </a:lnSpc>
            </a:pPr>
            <a:endParaRPr lang="en-US" sz="3000" dirty="0">
              <a:solidFill>
                <a:srgbClr val="FFFBF7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17259300" y="9258300"/>
            <a:ext cx="1028700" cy="1028700"/>
            <a:chOff x="0" y="0"/>
            <a:chExt cx="270933" cy="27093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0" y="0"/>
            <a:ext cx="1028700" cy="1028700"/>
            <a:chOff x="0" y="0"/>
            <a:chExt cx="270933" cy="27093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55CBB">
                <a:alpha val="74902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7349421" y="9575800"/>
            <a:ext cx="848458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 b="1">
                <a:solidFill>
                  <a:srgbClr val="FFFBF7"/>
                </a:solidFill>
                <a:latin typeface="Muli Bold"/>
                <a:ea typeface="Muli Bold"/>
                <a:cs typeface="Muli Bold"/>
                <a:sym typeface="Muli Bold"/>
              </a:rPr>
              <a:t>08</a:t>
            </a:r>
          </a:p>
        </p:txBody>
      </p:sp>
    </p:spTree>
  </p:cSld>
  <p:clrMapOvr>
    <a:masterClrMapping/>
  </p:clrMapOvr>
  <p:transition>
    <p:newsfla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535</Words>
  <Application>Microsoft Office PowerPoint</Application>
  <PresentationFormat>Custom</PresentationFormat>
  <Paragraphs>107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Anton</vt:lpstr>
      <vt:lpstr>Muli Light</vt:lpstr>
      <vt:lpstr>Muli Bold</vt:lpstr>
      <vt:lpstr>Muli</vt:lpstr>
      <vt:lpstr>Multi bold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Hasanul Banna Shimul</cp:lastModifiedBy>
  <cp:revision>4</cp:revision>
  <dcterms:created xsi:type="dcterms:W3CDTF">2006-08-16T00:00:00Z</dcterms:created>
  <dcterms:modified xsi:type="dcterms:W3CDTF">2025-08-29T05:24:52Z</dcterms:modified>
  <dc:identifier>DAGxP2e8hX0</dc:identifier>
</cp:coreProperties>
</file>

<file path=docProps/thumbnail.jpeg>
</file>